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61" r:id="rId3"/>
    <p:sldId id="266" r:id="rId4"/>
    <p:sldId id="258" r:id="rId5"/>
    <p:sldId id="269" r:id="rId6"/>
    <p:sldId id="267" r:id="rId7"/>
    <p:sldId id="270" r:id="rId8"/>
    <p:sldId id="271" r:id="rId9"/>
    <p:sldId id="259" r:id="rId10"/>
    <p:sldId id="272" r:id="rId11"/>
    <p:sldId id="273" r:id="rId12"/>
    <p:sldId id="276" r:id="rId13"/>
    <p:sldId id="274" r:id="rId14"/>
    <p:sldId id="275" r:id="rId15"/>
    <p:sldId id="265" r:id="rId16"/>
    <p:sldId id="264" r:id="rId17"/>
    <p:sldId id="268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00" autoAdjust="0"/>
  </p:normalViewPr>
  <p:slideViewPr>
    <p:cSldViewPr>
      <p:cViewPr varScale="1">
        <p:scale>
          <a:sx n="98" d="100"/>
          <a:sy n="98" d="100"/>
        </p:scale>
        <p:origin x="197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11888-2561-4C59-8BD9-531820C31256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5CB74-F2DC-437A-814C-76C01E4A58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751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Welcome</a:t>
            </a:r>
            <a:r>
              <a:rPr lang="en-GB" baseline="0" dirty="0" smtClean="0"/>
              <a:t> to the final group presentation of Group 9 for the group project module.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I am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We are here to talk about our game and our story.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5CB74-F2DC-437A-814C-76C01E4A5836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695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These are all variables in which we picked out as being beneficial to the players.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Each action in this loop creates</a:t>
            </a:r>
            <a:r>
              <a:rPr lang="en-GB" baseline="0" dirty="0" smtClean="0"/>
              <a:t> a positive feedback loop.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baseline="0" dirty="0" smtClean="0"/>
              <a:t>Collection: </a:t>
            </a:r>
            <a:r>
              <a:rPr lang="en-GB" baseline="0" dirty="0" smtClean="0"/>
              <a:t>When players collect memory shard they either gain more HP or send their HP gage into ‘Overcharge’ depending on the state of their health.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The Overcharge will in turn destroy all enemies currently on the field.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baseline="0" dirty="0" smtClean="0"/>
              <a:t> Destroying enemies: </a:t>
            </a:r>
            <a:r>
              <a:rPr lang="en-GB" baseline="0" dirty="0" smtClean="0"/>
              <a:t>By destroying enemies the playing field of the game becomes more balanced as enemies could be quite overbearing when they swam, as seen in the walkthrough video earlier.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baseline="0" dirty="0" smtClean="0"/>
              <a:t>Traversing level: </a:t>
            </a:r>
            <a:r>
              <a:rPr lang="en-GB" baseline="0" dirty="0" smtClean="0"/>
              <a:t>By destroying the enemies in the field the level becomes easier to traverse as tight spaces which where once occupied by enemies could be free-d up and in turn allowing openings to collect harder to reach memory shards.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These </a:t>
            </a:r>
            <a:r>
              <a:rPr lang="en-GB" baseline="0" dirty="0" err="1" smtClean="0"/>
              <a:t>mevhanics</a:t>
            </a:r>
            <a:r>
              <a:rPr lang="en-GB" baseline="0" dirty="0" smtClean="0"/>
              <a:t> form our core game loop. As long as they keep looping the player </a:t>
            </a:r>
            <a:r>
              <a:rPr lang="en-GB" baseline="0" dirty="0" err="1" smtClean="0"/>
              <a:t>interst</a:t>
            </a:r>
            <a:r>
              <a:rPr lang="en-GB" baseline="0" dirty="0" smtClean="0"/>
              <a:t> is sustained.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5CB74-F2DC-437A-814C-76C01E4A5836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704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endParaRPr lang="en-GB" dirty="0" smtClean="0"/>
          </a:p>
          <a:p>
            <a:pPr>
              <a:buFont typeface="Arial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5CB74-F2DC-437A-814C-76C01E4A5836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389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Looking back at our initial pitch</a:t>
            </a:r>
            <a:r>
              <a:rPr lang="en-GB" baseline="0" dirty="0" smtClean="0"/>
              <a:t> it is evident that we had managed to reach must of our end and stretch goals.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This includes: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err="1" smtClean="0"/>
              <a:t>Atleast</a:t>
            </a:r>
            <a:r>
              <a:rPr lang="en-GB" baseline="0" dirty="0" smtClean="0"/>
              <a:t> one level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Minimal of two enemy types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Multiple levels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 err="1" smtClean="0"/>
              <a:t>Uortunately</a:t>
            </a:r>
            <a:r>
              <a:rPr lang="en-GB" baseline="0" dirty="0" smtClean="0"/>
              <a:t> there were some we could not reach: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 smtClean="0"/>
              <a:t>Music/ sound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 smtClean="0"/>
              <a:t>More enemy types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 smtClean="0"/>
              <a:t>Boss battles.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5CB74-F2DC-437A-814C-76C01E4A5836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237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What we have a team have learnt</a:t>
            </a:r>
            <a:r>
              <a:rPr lang="en-GB" baseline="0" dirty="0" smtClean="0"/>
              <a:t> from this group project and how it has impacted our project and ultimately product.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5CB74-F2DC-437A-814C-76C01E4A5836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95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Before</a:t>
            </a:r>
            <a:r>
              <a:rPr lang="en-GB" baseline="0" dirty="0" smtClean="0"/>
              <a:t> we begin, we must get all the boring stuff out of the way.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5CB74-F2DC-437A-814C-76C01E4A5836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549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This showcases the amounts of commits made by</a:t>
            </a:r>
            <a:r>
              <a:rPr lang="en-GB" baseline="0" dirty="0" smtClean="0"/>
              <a:t> each group member to the master branch from the begin of the project till the end.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This</a:t>
            </a:r>
            <a:r>
              <a:rPr lang="en-GB" baseline="0" dirty="0" smtClean="0"/>
              <a:t> spike shows us that group members were most active with the project around early to mid November.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We can attribute this decrease in productivity to a simultaneous decrease in moral from members following feedback received when failed to meet the brief properly.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5CB74-F2DC-437A-814C-76C01E4A5836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76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Let</a:t>
            </a:r>
            <a:r>
              <a:rPr lang="en-GB" baseline="0" dirty="0" smtClean="0"/>
              <a:t> us begin hours loggesd during the active sprint of this project. </a:t>
            </a:r>
          </a:p>
          <a:p>
            <a:pPr>
              <a:buFont typeface="Arial" pitchFamily="34" charset="0"/>
              <a:buChar char="•"/>
            </a:pPr>
            <a:r>
              <a:rPr lang="en-GB" baseline="0" dirty="0" smtClean="0"/>
              <a:t>No effective way of storing data from logged hours was found in Github. </a:t>
            </a:r>
          </a:p>
          <a:p>
            <a:pPr>
              <a:buFont typeface="Arial" pitchFamily="34" charset="0"/>
              <a:buChar char="•"/>
            </a:pPr>
            <a:r>
              <a:rPr lang="en-GB" baseline="0" dirty="0" smtClean="0"/>
              <a:t>We relied on members commenting time logged on each task by commenting on Github issues. </a:t>
            </a:r>
          </a:p>
          <a:p>
            <a:pPr>
              <a:buFont typeface="Arial" pitchFamily="34" charset="0"/>
              <a:buChar char="•"/>
            </a:pPr>
            <a:r>
              <a:rPr lang="en-GB" baseline="0" dirty="0" smtClean="0"/>
              <a:t>This allowed leaders to source through issue cards and compile hours logged by team members.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5CB74-F2DC-437A-814C-76C01E4A5836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158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5CB74-F2DC-437A-814C-76C01E4A5836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130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The brief stated that</a:t>
            </a:r>
            <a:r>
              <a:rPr lang="en-GB" baseline="0" dirty="0" smtClean="0"/>
              <a:t> we pick two emotions out of the list of obscure emotions and formulate these emotions into gameplay experiences.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These emotions are: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Ruckkehrunruhe</a:t>
            </a:r>
            <a:r>
              <a:rPr lang="en-GB" baseline="0" dirty="0" smtClean="0"/>
              <a:t>  : “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feeling of returning home after an immersive trip only to find it fading rapidly from your awareness”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Occhilolism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“awareness of the smallness of your perspective”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played with ideas of having our player returning to war as a veteran and having their memories of the war fading away leading then MC TO LOOSE THEIR GRIP ON REALITY.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well has having a fog of war mechanic overwhelming the player and giving the false perspective of a small and </a:t>
            </a:r>
            <a:r>
              <a:rPr lang="en-GB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constraphobic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perspective during gameplay.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5CB74-F2DC-437A-814C-76C01E4A5836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231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The logline for our game goes as follows: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GB" sz="1200" dirty="0" smtClean="0"/>
              <a:t>Mans best friend must now brave this new adventure as he struggles to </a:t>
            </a:r>
            <a:r>
              <a:rPr lang="en-GB" sz="1200" b="1" dirty="0" smtClean="0"/>
              <a:t>avoid</a:t>
            </a:r>
            <a:r>
              <a:rPr lang="en-GB" sz="1200" dirty="0" smtClean="0"/>
              <a:t> vicious feline ghouls whilst </a:t>
            </a:r>
            <a:r>
              <a:rPr lang="en-GB" sz="1200" b="1" dirty="0" smtClean="0"/>
              <a:t>collecting</a:t>
            </a:r>
            <a:r>
              <a:rPr lang="en-GB" sz="1200" dirty="0" smtClean="0"/>
              <a:t> the remnants of his memories.</a:t>
            </a:r>
          </a:p>
          <a:p>
            <a:pPr>
              <a:buFont typeface="Arial" pitchFamily="34" charset="0"/>
              <a:buChar char="•"/>
            </a:pPr>
            <a:endParaRPr lang="en-GB" dirty="0" smtClean="0"/>
          </a:p>
          <a:p>
            <a:pPr>
              <a:buFont typeface="Arial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5CB74-F2DC-437A-814C-76C01E4A5836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897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These are the final classification for our product.</a:t>
            </a:r>
            <a:r>
              <a:rPr lang="en-GB" baseline="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Title : Dogdays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Platform: The game will be playable on PCs as a Windows executable file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Genre: Our finished game channels both instances of avoidance and collecting games.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Audience: Over the course of the product our audience has changed.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The initial audience of or game was to be males aged between 16-24, as our game dealt with more mature tones and a shooting mechanic.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According to the PEGI system games which feature violence such as shooting as a descriptor should be uphold an age rating of 18.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5CB74-F2DC-437A-814C-76C01E4A5836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991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When we began this project,</a:t>
            </a:r>
            <a:r>
              <a:rPr lang="en-GB" baseline="0" dirty="0" smtClean="0"/>
              <a:t> we began with the initial pitch of a generic top down shooter.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We were challenged by stakeholders and overtime our game became an avoidance and collecting game.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One major critic being our choice of creating a shooter game. This was considered first level consciousness by stakeholders.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As designers we understood that we needed to push further with our designs.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Through this we had iterated the mechanics we already had in our game (avoiding, collecting) and got loose of the generic shooting mechanic.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Through our iterations we had established innovates ways of </a:t>
            </a:r>
            <a:r>
              <a:rPr lang="en-GB" baseline="0" dirty="0" err="1" smtClean="0"/>
              <a:t>deafating</a:t>
            </a:r>
            <a:r>
              <a:rPr lang="en-GB" baseline="0" dirty="0" smtClean="0"/>
              <a:t> the villains and </a:t>
            </a:r>
            <a:r>
              <a:rPr lang="en-GB" baseline="0" dirty="0" err="1" smtClean="0"/>
              <a:t>conflicyt</a:t>
            </a:r>
            <a:r>
              <a:rPr lang="en-GB" baseline="0" dirty="0" smtClean="0"/>
              <a:t> of the group through those simple mechanics.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5CB74-F2DC-437A-814C-76C01E4A5836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164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E666-6866-4DCE-9CAE-3D4208D50481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C1E4-C62E-483F-AC85-870760F9B5A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E666-6866-4DCE-9CAE-3D4208D50481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C1E4-C62E-483F-AC85-870760F9B5A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E666-6866-4DCE-9CAE-3D4208D50481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C1E4-C62E-483F-AC85-870760F9B5A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E666-6866-4DCE-9CAE-3D4208D50481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C1E4-C62E-483F-AC85-870760F9B5A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E666-6866-4DCE-9CAE-3D4208D50481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C1E4-C62E-483F-AC85-870760F9B5A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E666-6866-4DCE-9CAE-3D4208D50481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C1E4-C62E-483F-AC85-870760F9B5A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E666-6866-4DCE-9CAE-3D4208D50481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C1E4-C62E-483F-AC85-870760F9B5A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E666-6866-4DCE-9CAE-3D4208D50481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C1E4-C62E-483F-AC85-870760F9B5A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E666-6866-4DCE-9CAE-3D4208D50481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C1E4-C62E-483F-AC85-870760F9B5A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E666-6866-4DCE-9CAE-3D4208D50481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C1E4-C62E-483F-AC85-870760F9B5A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E666-6866-4DCE-9CAE-3D4208D50481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C1E4-C62E-483F-AC85-870760F9B5A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3E666-6866-4DCE-9CAE-3D4208D50481}" type="datetimeFigureOut">
              <a:rPr lang="en-GB" smtClean="0"/>
              <a:pPr/>
              <a:t>14/12/2016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AC1E4-C62E-483F-AC85-870760F9B5A7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1196752"/>
            <a:ext cx="77764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 smtClean="0"/>
              <a:t>Group Project </a:t>
            </a:r>
          </a:p>
          <a:p>
            <a:r>
              <a:rPr lang="en-GB" sz="7200" dirty="0" smtClean="0"/>
              <a:t>Level 4/5 Group 9 </a:t>
            </a:r>
          </a:p>
          <a:p>
            <a:endParaRPr lang="en-GB" sz="72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501008"/>
            <a:ext cx="40324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 smtClean="0"/>
              <a:t>Bailey Keeble </a:t>
            </a:r>
          </a:p>
          <a:p>
            <a:pPr algn="just"/>
            <a:r>
              <a:rPr lang="en-GB" sz="2400" dirty="0" smtClean="0"/>
              <a:t>Blake Hewitt</a:t>
            </a:r>
          </a:p>
          <a:p>
            <a:pPr algn="just"/>
            <a:r>
              <a:rPr lang="en-GB" sz="2400" dirty="0" smtClean="0"/>
              <a:t>Thomas Gibbs </a:t>
            </a:r>
          </a:p>
          <a:p>
            <a:pPr algn="just"/>
            <a:r>
              <a:rPr lang="en-GB" sz="2400" dirty="0" smtClean="0"/>
              <a:t>Ogheneochuko Ideh  </a:t>
            </a:r>
          </a:p>
          <a:p>
            <a:endParaRPr lang="en-GB" dirty="0"/>
          </a:p>
        </p:txBody>
      </p:sp>
      <p:pic>
        <p:nvPicPr>
          <p:cNvPr id="6" name="Picture 5" descr="MC_sprites.png"/>
          <p:cNvPicPr>
            <a:picLocks noChangeAspect="1"/>
          </p:cNvPicPr>
          <p:nvPr/>
        </p:nvPicPr>
        <p:blipFill>
          <a:blip r:embed="rId3" cstate="print"/>
          <a:srcRect l="41802" t="4851" r="47541" b="80449"/>
          <a:stretch>
            <a:fillRect/>
          </a:stretch>
        </p:blipFill>
        <p:spPr>
          <a:xfrm>
            <a:off x="7514041" y="5949280"/>
            <a:ext cx="802375" cy="864096"/>
          </a:xfrm>
          <a:prstGeom prst="rect">
            <a:avLst/>
          </a:prstGeom>
        </p:spPr>
      </p:pic>
      <p:pic>
        <p:nvPicPr>
          <p:cNvPr id="7" name="Picture 6" descr="char.png"/>
          <p:cNvPicPr>
            <a:picLocks noChangeAspect="1"/>
          </p:cNvPicPr>
          <p:nvPr/>
        </p:nvPicPr>
        <p:blipFill>
          <a:blip r:embed="rId4" cstate="print"/>
          <a:srcRect l="4635" t="8888" r="74100" b="64177"/>
          <a:stretch>
            <a:fillRect/>
          </a:stretch>
        </p:blipFill>
        <p:spPr>
          <a:xfrm>
            <a:off x="8422706" y="5834286"/>
            <a:ext cx="829813" cy="10510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we got here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8" y="1414537"/>
            <a:ext cx="2401621" cy="1698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8" y="3192760"/>
            <a:ext cx="2379701" cy="171057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699792" y="3392995"/>
            <a:ext cx="716814" cy="35840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9452" t="10101" r="8655" b="11501"/>
          <a:stretch/>
        </p:blipFill>
        <p:spPr>
          <a:xfrm>
            <a:off x="3446261" y="2723087"/>
            <a:ext cx="2913961" cy="201459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525621" y="3397049"/>
            <a:ext cx="716814" cy="35840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char.png"/>
          <p:cNvPicPr>
            <a:picLocks noChangeAspect="1"/>
          </p:cNvPicPr>
          <p:nvPr/>
        </p:nvPicPr>
        <p:blipFill>
          <a:blip r:embed="rId6" cstate="print"/>
          <a:srcRect l="4635" t="8888" r="74100" b="64177"/>
          <a:stretch>
            <a:fillRect/>
          </a:stretch>
        </p:blipFill>
        <p:spPr>
          <a:xfrm>
            <a:off x="7452320" y="2996952"/>
            <a:ext cx="829813" cy="10510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888" y="5438631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We started with the initial pitch for a top – down shooter.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1805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rved Down Arrow 3"/>
          <p:cNvSpPr/>
          <p:nvPr/>
        </p:nvSpPr>
        <p:spPr>
          <a:xfrm>
            <a:off x="3347864" y="1268760"/>
            <a:ext cx="2664296" cy="1224136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Curved Down Arrow 4"/>
          <p:cNvSpPr/>
          <p:nvPr/>
        </p:nvSpPr>
        <p:spPr>
          <a:xfrm rot="10800000">
            <a:off x="3203848" y="2996952"/>
            <a:ext cx="2664296" cy="1224136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74860" y="656792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Collect</a:t>
            </a:r>
            <a:endParaRPr lang="en-GB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716016" y="2457046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Destroy Enemies</a:t>
            </a:r>
            <a:endParaRPr lang="en-GB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78517" y="2520089"/>
            <a:ext cx="4248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Traverse level (easier)</a:t>
            </a:r>
            <a:endParaRPr lang="en-GB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897814" y="4432757"/>
            <a:ext cx="3636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- Core Game Loop -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7427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Achieving Fun 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447304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Hard Fun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Enemy ambushes creates frustration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Defeating level will create triumph and relief “Fiero”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2636912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Serious Fun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Main and side objectives.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Learning enemy tactics.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149080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Easy Fun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Level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Varied enemies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Collection Score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Power Ups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83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3068960"/>
            <a:ext cx="820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Scope and End Goals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163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79" t="8700" r="50984" b="6601"/>
          <a:stretch/>
        </p:blipFill>
        <p:spPr>
          <a:xfrm>
            <a:off x="2987824" y="4890113"/>
            <a:ext cx="3168352" cy="1571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9930" t="35365" r="19324" b="23375"/>
          <a:stretch/>
        </p:blipFill>
        <p:spPr>
          <a:xfrm>
            <a:off x="467544" y="459789"/>
            <a:ext cx="7920882" cy="44303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3968" y="6461304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Figure 3</a:t>
            </a:r>
          </a:p>
          <a:p>
            <a:endParaRPr lang="en-GB" sz="1000" dirty="0" smtClean="0"/>
          </a:p>
          <a:p>
            <a:endParaRPr lang="en-GB" sz="1000" dirty="0" smtClean="0"/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54813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3068960"/>
            <a:ext cx="820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Major Lessons Learned </a:t>
            </a:r>
            <a:endParaRPr lang="en-GB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051720" y="3645024"/>
            <a:ext cx="504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and how it </a:t>
            </a:r>
            <a:r>
              <a:rPr lang="en-GB" sz="1200" b="1" dirty="0" smtClean="0"/>
              <a:t>impacted </a:t>
            </a:r>
            <a:r>
              <a:rPr lang="en-GB" sz="1200" dirty="0" smtClean="0"/>
              <a:t>the product</a:t>
            </a:r>
            <a:endParaRPr lang="en-GB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ommunication stock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92696"/>
            <a:ext cx="4677644" cy="151123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95536" y="2276872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Figure </a:t>
            </a:r>
            <a:r>
              <a:rPr lang="en-GB" sz="1000" dirty="0"/>
              <a:t>4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79512" y="260648"/>
            <a:ext cx="316835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>
                <a:latin typeface="+mj-lt"/>
                <a:ea typeface="+mj-ea"/>
                <a:cs typeface="+mj-cs"/>
              </a:rPr>
              <a:t>1) Effective comunication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148064" y="476672"/>
            <a:ext cx="3312368" cy="1728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Directly</a:t>
            </a:r>
            <a:r>
              <a:rPr kumimoji="0" lang="en-GB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solve/avoid issues.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</a:pPr>
            <a:r>
              <a:rPr lang="en-GB" dirty="0"/>
              <a:t>Further cemented understanding of task and project aims.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0050" y="3183115"/>
            <a:ext cx="4752528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200" dirty="0" smtClean="0">
                <a:latin typeface="+mj-lt"/>
                <a:ea typeface="+mj-ea"/>
                <a:cs typeface="+mj-cs"/>
              </a:rPr>
              <a:t>2) </a:t>
            </a:r>
            <a:r>
              <a:rPr lang="en-GB" sz="2200" b="1" dirty="0" smtClean="0">
                <a:latin typeface="+mj-lt"/>
                <a:ea typeface="+mj-ea"/>
                <a:cs typeface="+mj-cs"/>
              </a:rPr>
              <a:t>Do: </a:t>
            </a:r>
            <a:r>
              <a:rPr lang="en-GB" sz="2200" dirty="0" smtClean="0">
                <a:latin typeface="+mj-lt"/>
                <a:ea typeface="+mj-ea"/>
                <a:cs typeface="+mj-cs"/>
              </a:rPr>
              <a:t>Follow the brief.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  Do</a:t>
            </a:r>
            <a:r>
              <a:rPr kumimoji="0" lang="en-GB" sz="2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not: </a:t>
            </a:r>
            <a:r>
              <a:rPr kumimoji="0" lang="en-GB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Force the brief to follow you.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148064" y="3622700"/>
            <a:ext cx="33123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Time misspent  justifying poor mechanics. 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07504" y="5157192"/>
            <a:ext cx="4752528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200" dirty="0">
                <a:latin typeface="+mj-lt"/>
                <a:ea typeface="+mj-ea"/>
                <a:cs typeface="+mj-cs"/>
              </a:rPr>
              <a:t>3</a:t>
            </a:r>
            <a:r>
              <a:rPr lang="en-GB" sz="2200" dirty="0" smtClean="0">
                <a:latin typeface="+mj-lt"/>
                <a:ea typeface="+mj-ea"/>
                <a:cs typeface="+mj-cs"/>
              </a:rPr>
              <a:t>) </a:t>
            </a:r>
            <a:r>
              <a:rPr lang="en-GB" sz="2200" b="1" dirty="0" smtClean="0">
                <a:latin typeface="+mj-lt"/>
                <a:ea typeface="+mj-ea"/>
                <a:cs typeface="+mj-cs"/>
              </a:rPr>
              <a:t>Formal design tools: </a:t>
            </a:r>
            <a:r>
              <a:rPr lang="en-GB" sz="2200" dirty="0" smtClean="0">
                <a:latin typeface="+mj-lt"/>
                <a:ea typeface="+mj-ea"/>
                <a:cs typeface="+mj-cs"/>
              </a:rPr>
              <a:t>Game design is not just about designing a game, but rather designing a experience</a:t>
            </a:r>
            <a:r>
              <a:rPr kumimoji="0" lang="en-GB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This is achieved through formal design tools such a ; Photoshop, Flash, Unity. 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220072" y="4905164"/>
            <a:ext cx="33123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Made our game aesthetically cohesive.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Allowed us to graduate to professional designers as we understood that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2" grpId="0"/>
      <p:bldP spid="13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Bibliography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17638"/>
            <a:ext cx="8363272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1 </a:t>
            </a:r>
          </a:p>
          <a:p>
            <a:r>
              <a:rPr lang="en-GB" sz="1100" dirty="0"/>
              <a:t>Stephen Feller . (2015). Study shows that 'lost' memories can be recalled. Available: http://www.upi.com/Health_News/2015/05/29/Study-shows-that-lost-memories-can-be-recalled/2971432911414/. Last accessed 13/12/2016.</a:t>
            </a:r>
          </a:p>
          <a:p>
            <a:endParaRPr lang="en-GB" sz="1100" dirty="0" smtClean="0"/>
          </a:p>
          <a:p>
            <a:r>
              <a:rPr lang="en-GB" sz="1100" dirty="0" smtClean="0"/>
              <a:t>Figure 2 </a:t>
            </a:r>
          </a:p>
          <a:p>
            <a:r>
              <a:rPr lang="en-GB" sz="1100" dirty="0"/>
              <a:t>Mario </a:t>
            </a:r>
            <a:r>
              <a:rPr lang="en-GB" sz="1100" dirty="0" err="1"/>
              <a:t>Fraioli</a:t>
            </a:r>
            <a:r>
              <a:rPr lang="en-GB" sz="1100" dirty="0"/>
              <a:t>. (Nov. 5, 2010). </a:t>
            </a:r>
            <a:r>
              <a:rPr lang="en-GB" sz="1100" i="1" dirty="0"/>
              <a:t>Photo Gallery: The New York City Marathon Pre-Race Scene .</a:t>
            </a:r>
            <a:r>
              <a:rPr lang="en-GB" sz="1100" dirty="0"/>
              <a:t> Available: http://running.competitor.com/2010/11/photos/photos-from-friday-at-the-ing-new-york-city-marathon_16496. Last accessed 12/12/2016.</a:t>
            </a:r>
          </a:p>
          <a:p>
            <a:endParaRPr lang="en-GB" sz="1100" dirty="0"/>
          </a:p>
          <a:p>
            <a:r>
              <a:rPr lang="en-GB" sz="1100" dirty="0" smtClean="0"/>
              <a:t>Figure 3</a:t>
            </a:r>
          </a:p>
          <a:p>
            <a:r>
              <a:rPr lang="en-GB" sz="1100" dirty="0"/>
              <a:t>Elevate UCS. (2016). </a:t>
            </a:r>
            <a:r>
              <a:rPr lang="en-GB" sz="1100" i="1" dirty="0"/>
              <a:t>Level 4/5 Group 9 19/10/2016.</a:t>
            </a:r>
            <a:r>
              <a:rPr lang="en-GB" sz="1100" dirty="0"/>
              <a:t> Available: https://www.youtube.com/watch?v=0Mx1xqVhOJM. Last accessed 12/12/2016.</a:t>
            </a:r>
          </a:p>
          <a:p>
            <a:endParaRPr lang="en-GB" sz="1100" dirty="0"/>
          </a:p>
          <a:p>
            <a:r>
              <a:rPr lang="en-GB" sz="1100" dirty="0" smtClean="0"/>
              <a:t>Figure 4</a:t>
            </a:r>
          </a:p>
          <a:p>
            <a:r>
              <a:rPr lang="en-GB" sz="1100" dirty="0" err="1" smtClean="0"/>
              <a:t>Yanik</a:t>
            </a:r>
            <a:r>
              <a:rPr lang="en-GB" sz="1100" dirty="0" smtClean="0"/>
              <a:t> </a:t>
            </a:r>
            <a:r>
              <a:rPr lang="en-GB" sz="1100" dirty="0"/>
              <a:t>Chauvin. (</a:t>
            </a:r>
            <a:r>
              <a:rPr lang="en-GB" sz="1100" dirty="0" smtClean="0"/>
              <a:t>2012</a:t>
            </a:r>
            <a:r>
              <a:rPr lang="en-GB" sz="1100" dirty="0"/>
              <a:t>). Stock Photo - 2 businessmen with telephone can internet communication. Available: http://www.123rf.com/photo_621440_2-businessmen-with-telephone-can-internet-communication.html. Last accessed 09/12/16. </a:t>
            </a:r>
          </a:p>
          <a:p>
            <a:endParaRPr lang="en-GB" sz="1100" dirty="0"/>
          </a:p>
          <a:p>
            <a:r>
              <a:rPr lang="en-GB" sz="1100" dirty="0"/>
              <a:t>Walkthrough music </a:t>
            </a:r>
          </a:p>
          <a:p>
            <a:r>
              <a:rPr lang="en-GB" sz="1100" dirty="0"/>
              <a:t>Benjamin TISSOT. (2012). ROYALTY FREE MUSIC by BENSOUND. Available: http://www.bensound.com/. Last accessed 13/12/2016.</a:t>
            </a:r>
          </a:p>
        </p:txBody>
      </p:sp>
    </p:spTree>
    <p:extLst>
      <p:ext uri="{BB962C8B-B14F-4D97-AF65-F5344CB8AC3E}">
        <p14:creationId xmlns:p14="http://schemas.microsoft.com/office/powerpoint/2010/main" val="355504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3068960"/>
            <a:ext cx="820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Business First </a:t>
            </a:r>
            <a:endParaRPr lang="en-GB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051720" y="3645024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4 </a:t>
            </a:r>
            <a:r>
              <a:rPr lang="en-GB" sz="1200" b="1" dirty="0"/>
              <a:t>authors</a:t>
            </a:r>
            <a:r>
              <a:rPr lang="en-GB" sz="1200" dirty="0"/>
              <a:t> have pushed </a:t>
            </a:r>
            <a:r>
              <a:rPr lang="en-GB" sz="1200" b="1" dirty="0" smtClean="0"/>
              <a:t>113</a:t>
            </a:r>
            <a:r>
              <a:rPr lang="en-GB" sz="1200" b="1" dirty="0"/>
              <a:t> commits</a:t>
            </a:r>
            <a:r>
              <a:rPr lang="en-GB" sz="1200" dirty="0"/>
              <a:t> to master and </a:t>
            </a:r>
            <a:r>
              <a:rPr lang="en-GB" sz="1200" b="1" dirty="0" smtClean="0"/>
              <a:t>113</a:t>
            </a:r>
            <a:r>
              <a:rPr lang="en-GB" sz="1200" b="1" dirty="0"/>
              <a:t> commits</a:t>
            </a:r>
            <a:r>
              <a:rPr lang="en-GB" sz="1200" dirty="0"/>
              <a:t> to all branches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Git Contributions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807" t="24800" r="62206" b="9401"/>
          <a:stretch/>
        </p:blipFill>
        <p:spPr>
          <a:xfrm>
            <a:off x="1279059" y="1268760"/>
            <a:ext cx="6585882" cy="468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2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332656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Logged hours </a:t>
            </a:r>
            <a:endParaRPr lang="en-GB" sz="4800" dirty="0"/>
          </a:p>
        </p:txBody>
      </p:sp>
      <p:sp>
        <p:nvSpPr>
          <p:cNvPr id="10" name="TextBox 9"/>
          <p:cNvSpPr txBox="1"/>
          <p:nvPr/>
        </p:nvSpPr>
        <p:spPr>
          <a:xfrm>
            <a:off x="6660232" y="2420888"/>
            <a:ext cx="187220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Bailey:</a:t>
            </a:r>
          </a:p>
          <a:p>
            <a:r>
              <a:rPr lang="en-GB" dirty="0" smtClean="0"/>
              <a:t>23 hr 10 mins </a:t>
            </a:r>
          </a:p>
          <a:p>
            <a:endParaRPr lang="en-GB" dirty="0" smtClean="0"/>
          </a:p>
          <a:p>
            <a:r>
              <a:rPr lang="en-GB" dirty="0" smtClean="0"/>
              <a:t>Blake:</a:t>
            </a:r>
          </a:p>
          <a:p>
            <a:r>
              <a:rPr lang="en-GB" dirty="0" smtClean="0"/>
              <a:t>31 hours 30 mins</a:t>
            </a:r>
          </a:p>
          <a:p>
            <a:r>
              <a:rPr lang="en-GB" dirty="0" smtClean="0"/>
              <a:t> </a:t>
            </a:r>
          </a:p>
          <a:p>
            <a:r>
              <a:rPr lang="en-GB" dirty="0" smtClean="0"/>
              <a:t>Thomas:</a:t>
            </a:r>
          </a:p>
          <a:p>
            <a:r>
              <a:rPr lang="en-GB" dirty="0" smtClean="0"/>
              <a:t>37 hours </a:t>
            </a:r>
          </a:p>
          <a:p>
            <a:endParaRPr lang="en-GB" dirty="0" smtClean="0"/>
          </a:p>
          <a:p>
            <a:r>
              <a:rPr lang="en-GB" dirty="0" smtClean="0"/>
              <a:t>Ogheneochuko:</a:t>
            </a:r>
          </a:p>
          <a:p>
            <a:r>
              <a:rPr lang="en-GB" smtClean="0"/>
              <a:t>34 </a:t>
            </a:r>
            <a:r>
              <a:rPr lang="en-GB" dirty="0" smtClean="0"/>
              <a:t>hours 15 mins </a:t>
            </a:r>
          </a:p>
          <a:p>
            <a:r>
              <a:rPr lang="en-GB" sz="1200" dirty="0" smtClean="0"/>
              <a:t> </a:t>
            </a:r>
            <a:endParaRPr lang="en-GB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1848" t="38100" r="64175" b="24801"/>
          <a:stretch/>
        </p:blipFill>
        <p:spPr>
          <a:xfrm>
            <a:off x="827584" y="1484784"/>
            <a:ext cx="5112568" cy="3816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3068960"/>
            <a:ext cx="820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The Brief </a:t>
            </a:r>
            <a:endParaRPr lang="en-GB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051720" y="3645024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smtClean="0"/>
              <a:t>Obscure </a:t>
            </a:r>
            <a:r>
              <a:rPr lang="en-GB" sz="1200" dirty="0" smtClean="0"/>
              <a:t>Sorrows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17743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Emotions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417638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/>
              <a:t>Rückkehrunruhe</a:t>
            </a:r>
            <a:endParaRPr lang="en-GB" sz="2400" dirty="0"/>
          </a:p>
        </p:txBody>
      </p:sp>
      <p:pic>
        <p:nvPicPr>
          <p:cNvPr id="1026" name="Picture 2" descr="http://cdnph.upi.com/sv/b/upi_com/UPI-2971432911414/2015/1/08b07f7fa731fef4c669fd8b2a898d46/Study-shows-that-lost-memories-can-be-recall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82" y="1880099"/>
            <a:ext cx="4051521" cy="270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9686" y="4930715"/>
            <a:ext cx="911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Figure 1</a:t>
            </a:r>
          </a:p>
          <a:p>
            <a:endParaRPr lang="en-GB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868144" y="1426849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/>
              <a:t>Occhiolism</a:t>
            </a:r>
            <a:endParaRPr lang="en-GB" sz="2400" dirty="0"/>
          </a:p>
        </p:txBody>
      </p:sp>
      <p:pic>
        <p:nvPicPr>
          <p:cNvPr id="1028" name="Picture 4" descr="Image result for ground view u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576" y="1888491"/>
            <a:ext cx="4040148" cy="269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14576" y="4843510"/>
            <a:ext cx="911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Figure 2</a:t>
            </a:r>
          </a:p>
          <a:p>
            <a:endParaRPr lang="en-GB" sz="1000" dirty="0" smtClean="0"/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2992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3068960"/>
            <a:ext cx="820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Logline</a:t>
            </a:r>
            <a:endParaRPr lang="en-GB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051720" y="3645024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Mans best friend must now brave this new adventure as he struggles to </a:t>
            </a:r>
            <a:r>
              <a:rPr lang="en-GB" sz="1200" b="1" dirty="0" smtClean="0"/>
              <a:t>avoid</a:t>
            </a:r>
            <a:r>
              <a:rPr lang="en-GB" sz="1200" dirty="0" smtClean="0"/>
              <a:t> vicious feline ghouls whilst </a:t>
            </a:r>
            <a:r>
              <a:rPr lang="en-GB" sz="1200" b="1" dirty="0" smtClean="0"/>
              <a:t>collecting</a:t>
            </a:r>
            <a:r>
              <a:rPr lang="en-GB" sz="1200" dirty="0" smtClean="0"/>
              <a:t> the remnants of his memories.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00308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 Classification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642367"/>
              </p:ext>
            </p:extLst>
          </p:nvPr>
        </p:nvGraphicFramePr>
        <p:xfrm>
          <a:off x="1524000" y="2636912"/>
          <a:ext cx="6096000" cy="1483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0" dirty="0" smtClean="0"/>
                        <a:t>Title</a:t>
                      </a:r>
                      <a:r>
                        <a:rPr lang="en-GB" b="0" baseline="0" dirty="0" smtClean="0"/>
                        <a:t>: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 smtClean="0"/>
                        <a:t>Dogdays </a:t>
                      </a:r>
                      <a:endParaRPr lang="en-GB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Platform: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PC, Windows.exe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Genre: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Avoidance, Collection game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Audience: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12 – 16 males and females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38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Video Walkthrough </a:t>
            </a:r>
            <a:endParaRPr lang="en-GB" dirty="0"/>
          </a:p>
        </p:txBody>
      </p:sp>
      <p:pic>
        <p:nvPicPr>
          <p:cNvPr id="3" name="Video walkthroug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678" y="1196752"/>
            <a:ext cx="7332644" cy="54994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</TotalTime>
  <Words>1050</Words>
  <Application>Microsoft Office PowerPoint</Application>
  <PresentationFormat>On-screen Show (4:3)</PresentationFormat>
  <Paragraphs>156</Paragraphs>
  <Slides>17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Presentation</vt:lpstr>
      <vt:lpstr>PowerPoint Presentation</vt:lpstr>
      <vt:lpstr>Git Contributions</vt:lpstr>
      <vt:lpstr>PowerPoint Presentation</vt:lpstr>
      <vt:lpstr>PowerPoint Presentation</vt:lpstr>
      <vt:lpstr>Emotions </vt:lpstr>
      <vt:lpstr>PowerPoint Presentation</vt:lpstr>
      <vt:lpstr>Game Classification</vt:lpstr>
      <vt:lpstr>Video Walkthrough </vt:lpstr>
      <vt:lpstr>How we got here </vt:lpstr>
      <vt:lpstr>PowerPoint Presentation</vt:lpstr>
      <vt:lpstr>Achieving Fun  </vt:lpstr>
      <vt:lpstr>PowerPoint Presentation</vt:lpstr>
      <vt:lpstr>PowerPoint Presentation</vt:lpstr>
      <vt:lpstr>PowerPoint Presentation</vt:lpstr>
      <vt:lpstr>PowerPoint Presentation</vt:lpstr>
      <vt:lpstr>Bibliography </vt:lpstr>
    </vt:vector>
  </TitlesOfParts>
  <Company>University Campus Suffolk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Games</dc:creator>
  <cp:lastModifiedBy>New account</cp:lastModifiedBy>
  <cp:revision>48</cp:revision>
  <dcterms:created xsi:type="dcterms:W3CDTF">2016-12-09T13:16:48Z</dcterms:created>
  <dcterms:modified xsi:type="dcterms:W3CDTF">2016-12-14T06:55:49Z</dcterms:modified>
</cp:coreProperties>
</file>